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CE18B-70E2-9A42-83CE-2CB2B8B0BB43}" v="1" dt="2022-05-24T10:26:12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14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5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82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5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5/24/22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4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4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78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0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7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lIns="109728" tIns="109728" rIns="109728" bIns="9144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6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0" kern="1200" spc="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850" b="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60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1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1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in.ee/5QU3nFG" TargetMode="External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シカゴの地平線">
            <a:extLst>
              <a:ext uri="{FF2B5EF4-FFF2-40B4-BE49-F238E27FC236}">
                <a16:creationId xmlns:a16="http://schemas.microsoft.com/office/drawing/2014/main" id="{9CCCDEAB-DCA8-E79D-C99D-4447C1C6E6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82" r="6" b="6"/>
          <a:stretch/>
        </p:blipFill>
        <p:spPr>
          <a:xfrm>
            <a:off x="-8636" y="10"/>
            <a:ext cx="1218895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0750" y="2667068"/>
            <a:ext cx="7810500" cy="1357498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u="sng">
                <a:solidFill>
                  <a:srgbClr val="002060"/>
                </a:solidFill>
                <a:ea typeface="Yu Mincho Demibold"/>
              </a:rPr>
              <a:t>FX・自動売買について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7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9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2" name="Freeform: Shape 11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3" name="Freeform: Shape 13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4" name="Freeform: Shape 15">
            <a:extLst>
              <a:ext uri="{FF2B5EF4-FFF2-40B4-BE49-F238E27FC236}">
                <a16:creationId xmlns:a16="http://schemas.microsoft.com/office/drawing/2014/main" id="{AF50A80E-5DCB-4320-9947-73BF2D6F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Freeform: Shape 17">
            <a:extLst>
              <a:ext uri="{FF2B5EF4-FFF2-40B4-BE49-F238E27FC236}">
                <a16:creationId xmlns:a16="http://schemas.microsoft.com/office/drawing/2014/main" id="{4E9C9717-43F9-44EA-9215-3F2D15B1C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6" name="Freeform: Shape 19">
            <a:extLst>
              <a:ext uri="{FF2B5EF4-FFF2-40B4-BE49-F238E27FC236}">
                <a16:creationId xmlns:a16="http://schemas.microsoft.com/office/drawing/2014/main" id="{E66004D1-3DCE-405F-9046-6DE91240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7" name="Freeform: Shape 21">
            <a:extLst>
              <a:ext uri="{FF2B5EF4-FFF2-40B4-BE49-F238E27FC236}">
                <a16:creationId xmlns:a16="http://schemas.microsoft.com/office/drawing/2014/main" id="{D1319957-918B-4BBC-B357-957813808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48" name="Rectangle 23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9" name="Group 25">
            <a:extLst>
              <a:ext uri="{FF2B5EF4-FFF2-40B4-BE49-F238E27FC236}">
                <a16:creationId xmlns:a16="http://schemas.microsoft.com/office/drawing/2014/main" id="{BE312684-34E6-4414-83D2-62B3C76BC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934058" cy="6858000"/>
            <a:chOff x="-1" y="0"/>
            <a:chExt cx="10934058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04F4760-8690-4B2E-87EE-6BD660BA8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27">
              <a:extLst>
                <a:ext uri="{FF2B5EF4-FFF2-40B4-BE49-F238E27FC236}">
                  <a16:creationId xmlns:a16="http://schemas.microsoft.com/office/drawing/2014/main" id="{FBA7E51E-7B6A-4A79-8F84-47C845C7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3C85561-90D2-4AFA-B2C5-F2D61D86C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29">
              <a:extLst>
                <a:ext uri="{FF2B5EF4-FFF2-40B4-BE49-F238E27FC236}">
                  <a16:creationId xmlns:a16="http://schemas.microsoft.com/office/drawing/2014/main" id="{9026B71D-5A6F-48FE-AC6A-D7AAA0180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2115F5-C275-9BDC-F00C-14A1DAC78526}"/>
              </a:ext>
            </a:extLst>
          </p:cNvPr>
          <p:cNvSpPr/>
          <p:nvPr/>
        </p:nvSpPr>
        <p:spPr>
          <a:xfrm>
            <a:off x="467360" y="330200"/>
            <a:ext cx="2672080" cy="7315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036868-64E2-AB8D-8C14-B4E8092961FD}"/>
              </a:ext>
            </a:extLst>
          </p:cNvPr>
          <p:cNvSpPr txBox="1"/>
          <p:nvPr/>
        </p:nvSpPr>
        <p:spPr>
          <a:xfrm>
            <a:off x="874395" y="396875"/>
            <a:ext cx="281432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b="1">
                <a:latin typeface="Arial"/>
                <a:ea typeface="Yu Gothic"/>
                <a:cs typeface="Arial"/>
              </a:rPr>
              <a:t>FXとは？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965867-EC8B-A6C8-3687-24B48221FE35}"/>
              </a:ext>
            </a:extLst>
          </p:cNvPr>
          <p:cNvSpPr txBox="1"/>
          <p:nvPr/>
        </p:nvSpPr>
        <p:spPr>
          <a:xfrm>
            <a:off x="396240" y="1432560"/>
            <a:ext cx="8463280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sz="1600" b="1">
                <a:ea typeface="+mn-lt"/>
                <a:cs typeface="+mn-lt"/>
              </a:rPr>
              <a:t>FXとは、モノやサービスのことを指すのではなく、お金とお金の交換によって損益を生み出す投資方法です。</a:t>
            </a:r>
            <a:endParaRPr lang="ja-JP" sz="1600" b="1">
              <a:ea typeface="Yu Gothic"/>
            </a:endParaRPr>
          </a:p>
          <a:p>
            <a:endParaRPr lang="ja-JP"/>
          </a:p>
          <a:p>
            <a:endParaRPr lang="ja-JP" dirty="0">
              <a:ea typeface="Yu Gothic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8433CE-C35E-D650-7D25-6C43528E4B2E}"/>
              </a:ext>
            </a:extLst>
          </p:cNvPr>
          <p:cNvSpPr txBox="1"/>
          <p:nvPr/>
        </p:nvSpPr>
        <p:spPr>
          <a:xfrm>
            <a:off x="467995" y="4034155"/>
            <a:ext cx="862584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sz="1600" b="1">
                <a:ea typeface="+mn-lt"/>
                <a:cs typeface="+mn-lt"/>
              </a:rPr>
              <a:t>FXは為替差益で利益を生み出す投資で、例えば1ドル100円の時に購入し、1ドル102円で売ることができれば差益の2円が利益になるという投資方法になります。</a:t>
            </a:r>
            <a:br>
              <a:rPr lang="ja-JP" altLang="en-US" sz="1600" b="1" dirty="0">
                <a:ea typeface="+mn-lt"/>
                <a:cs typeface="+mn-lt"/>
              </a:rPr>
            </a:br>
            <a:r>
              <a:rPr lang="ja-JP" altLang="en-US" sz="1600" b="1">
                <a:ea typeface="Yu Gothic"/>
              </a:rPr>
              <a:t>こちらが</a:t>
            </a:r>
            <a:r>
              <a:rPr lang="ja-JP" altLang="en-US" sz="1600" b="1">
                <a:solidFill>
                  <a:srgbClr val="FF0000"/>
                </a:solidFill>
                <a:ea typeface="Yu Gothic"/>
              </a:rPr>
              <a:t>「安く買って高く売る」</a:t>
            </a:r>
            <a:r>
              <a:rPr lang="ja-JP" altLang="en-US" sz="1600" b="1">
                <a:ea typeface="Yu Gothic"/>
              </a:rPr>
              <a:t>です。</a:t>
            </a:r>
            <a:endParaRPr lang="ja-JP" sz="1600" b="1">
              <a:ea typeface="Yu Gothic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BA0FABB-487F-7D03-CA0A-D0089768A7F8}"/>
              </a:ext>
            </a:extLst>
          </p:cNvPr>
          <p:cNvSpPr/>
          <p:nvPr/>
        </p:nvSpPr>
        <p:spPr>
          <a:xfrm>
            <a:off x="468630" y="2170430"/>
            <a:ext cx="4551680" cy="12598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5" name="グラフィックス 16" descr="転送 単色塗りつぶし">
            <a:extLst>
              <a:ext uri="{FF2B5EF4-FFF2-40B4-BE49-F238E27FC236}">
                <a16:creationId xmlns:a16="http://schemas.microsoft.com/office/drawing/2014/main" id="{9F02EF87-97DD-503E-A7D0-D368C76B7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2320" y="2453640"/>
            <a:ext cx="782320" cy="782320"/>
          </a:xfrm>
          <a:prstGeom prst="rect">
            <a:avLst/>
          </a:prstGeom>
        </p:spPr>
      </p:pic>
      <p:pic>
        <p:nvPicPr>
          <p:cNvPr id="17" name="グラフィックス 18" descr="ドル 単色塗りつぶし">
            <a:extLst>
              <a:ext uri="{FF2B5EF4-FFF2-40B4-BE49-F238E27FC236}">
                <a16:creationId xmlns:a16="http://schemas.microsoft.com/office/drawing/2014/main" id="{3F9ECB54-6D82-66C5-AE8D-9D3B761F9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4080" y="2331720"/>
            <a:ext cx="914400" cy="914400"/>
          </a:xfrm>
          <a:prstGeom prst="rect">
            <a:avLst/>
          </a:prstGeom>
        </p:spPr>
      </p:pic>
      <p:pic>
        <p:nvPicPr>
          <p:cNvPr id="19" name="グラフィックス 20" descr="ユーロ 単色塗りつぶし">
            <a:extLst>
              <a:ext uri="{FF2B5EF4-FFF2-40B4-BE49-F238E27FC236}">
                <a16:creationId xmlns:a16="http://schemas.microsoft.com/office/drawing/2014/main" id="{5FD3F601-962D-354C-8383-B4EB450512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7680" y="2352040"/>
            <a:ext cx="914400" cy="91440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9BF5BA3-0B9B-6D91-EC14-FA59506D560C}"/>
              </a:ext>
            </a:extLst>
          </p:cNvPr>
          <p:cNvSpPr txBox="1"/>
          <p:nvPr/>
        </p:nvSpPr>
        <p:spPr>
          <a:xfrm>
            <a:off x="733425" y="2359025"/>
            <a:ext cx="338328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Yu Gothic"/>
              </a:rPr>
              <a:t>・</a:t>
            </a:r>
            <a:r>
              <a:rPr lang="ja-JP" altLang="en-US" sz="2400" b="1">
                <a:solidFill>
                  <a:srgbClr val="FF0000"/>
                </a:solidFill>
                <a:ea typeface="Yu Gothic"/>
              </a:rPr>
              <a:t>安く買って高く売る</a:t>
            </a:r>
          </a:p>
          <a:p>
            <a:r>
              <a:rPr lang="ja-JP" altLang="en-US" sz="2400" b="1">
                <a:ea typeface="Yu Gothic"/>
              </a:rPr>
              <a:t>・</a:t>
            </a:r>
            <a:r>
              <a:rPr lang="ja-JP" altLang="en-US" sz="2400" b="1">
                <a:solidFill>
                  <a:srgbClr val="FF0000"/>
                </a:solidFill>
                <a:ea typeface="Yu Gothic"/>
              </a:rPr>
              <a:t>高く買って安く売る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5D188F-7979-C08E-3769-8E4002C5438E}"/>
              </a:ext>
            </a:extLst>
          </p:cNvPr>
          <p:cNvSpPr txBox="1"/>
          <p:nvPr/>
        </p:nvSpPr>
        <p:spPr>
          <a:xfrm>
            <a:off x="469900" y="3589020"/>
            <a:ext cx="373888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600" b="1">
                <a:ea typeface="Yu Gothic"/>
              </a:rPr>
              <a:t>FXの主な取引は上記の2通りです。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C2CDD99-673A-1633-62F8-A61DC1DA0191}"/>
              </a:ext>
            </a:extLst>
          </p:cNvPr>
          <p:cNvSpPr txBox="1"/>
          <p:nvPr/>
        </p:nvSpPr>
        <p:spPr>
          <a:xfrm>
            <a:off x="470535" y="5032375"/>
            <a:ext cx="815848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1600" b="1">
                <a:ea typeface="+mn-lt"/>
                <a:cs typeface="+mn-lt"/>
              </a:rPr>
              <a:t>逆の</a:t>
            </a:r>
            <a:r>
              <a:rPr lang="ja-JP" altLang="en-US" sz="1600" b="1">
                <a:solidFill>
                  <a:srgbClr val="FF0000"/>
                </a:solidFill>
                <a:ea typeface="+mn-lt"/>
                <a:cs typeface="+mn-lt"/>
              </a:rPr>
              <a:t>「高く買って安く売る」</a:t>
            </a:r>
            <a:r>
              <a:rPr lang="ja-JP" altLang="en-US" sz="1600" b="1">
                <a:ea typeface="+mn-lt"/>
                <a:cs typeface="+mn-lt"/>
              </a:rPr>
              <a:t>は、1ドル103円で通貨を買い、1ドル100円で売れば3</a:t>
            </a:r>
            <a:r>
              <a:rPr lang="ja-JP" sz="1600" b="1">
                <a:ea typeface="+mn-lt"/>
                <a:cs typeface="+mn-lt"/>
              </a:rPr>
              <a:t>円の差益が出るため3円が利益</a:t>
            </a:r>
            <a:r>
              <a:rPr lang="ja-JP" altLang="en-US" sz="1600" b="1">
                <a:ea typeface="+mn-lt"/>
                <a:cs typeface="+mn-lt"/>
              </a:rPr>
              <a:t>という形になります。</a:t>
            </a:r>
            <a:endParaRPr lang="ja-JP" sz="1600" b="1">
              <a:ea typeface="Yu Gothic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2F36584-1E99-5CC8-3B4B-96DDDB64C04D}"/>
              </a:ext>
            </a:extLst>
          </p:cNvPr>
          <p:cNvSpPr txBox="1"/>
          <p:nvPr/>
        </p:nvSpPr>
        <p:spPr>
          <a:xfrm>
            <a:off x="467360" y="5730240"/>
            <a:ext cx="795528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sz="1600" b="1">
                <a:ea typeface="+mn-lt"/>
                <a:cs typeface="+mn-lt"/>
              </a:rPr>
              <a:t>これを為替市場を見ながら、「今後この通貨は上がるのか？下がるのか？」というものを分析・予想し利益を大きくさせる投資となります。</a:t>
            </a:r>
            <a:endParaRPr lang="ja-JP" sz="1600" b="1"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8071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7AF256-603C-5F4B-54A6-4E7A2CD5B49F}"/>
              </a:ext>
            </a:extLst>
          </p:cNvPr>
          <p:cNvSpPr/>
          <p:nvPr/>
        </p:nvSpPr>
        <p:spPr>
          <a:xfrm>
            <a:off x="314960" y="137160"/>
            <a:ext cx="3220720" cy="7315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021C148-9E20-84D7-F2EF-7A52F68B4EF2}"/>
              </a:ext>
            </a:extLst>
          </p:cNvPr>
          <p:cNvSpPr txBox="1"/>
          <p:nvPr/>
        </p:nvSpPr>
        <p:spPr>
          <a:xfrm>
            <a:off x="447040" y="213360"/>
            <a:ext cx="312928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b="1">
                <a:ea typeface="Yu Gothic"/>
              </a:rPr>
              <a:t>自動売買とは？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3093BC8-DF96-237D-E377-D34C4F0C16CE}"/>
              </a:ext>
            </a:extLst>
          </p:cNvPr>
          <p:cNvSpPr/>
          <p:nvPr/>
        </p:nvSpPr>
        <p:spPr>
          <a:xfrm>
            <a:off x="314960" y="1031240"/>
            <a:ext cx="11490960" cy="5648960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B0C46A-C013-D7C5-B636-A7D44732FAF1}"/>
              </a:ext>
            </a:extLst>
          </p:cNvPr>
          <p:cNvSpPr txBox="1"/>
          <p:nvPr/>
        </p:nvSpPr>
        <p:spPr>
          <a:xfrm>
            <a:off x="386080" y="1259840"/>
            <a:ext cx="113385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b="1">
                <a:ea typeface="+mn-lt"/>
                <a:cs typeface="+mn-lt"/>
              </a:rPr>
              <a:t>本来であればFX取引はご自身で</a:t>
            </a:r>
            <a:r>
              <a:rPr lang="ja-JP" altLang="en-US" b="1">
                <a:ea typeface="+mn-lt"/>
                <a:cs typeface="+mn-lt"/>
              </a:rPr>
              <a:t>為替相場の分析・予想を行い取引する</a:t>
            </a:r>
            <a:r>
              <a:rPr lang="ja-JP" b="1">
                <a:ea typeface="+mn-lt"/>
                <a:cs typeface="+mn-lt"/>
              </a:rPr>
              <a:t>必要があり</a:t>
            </a:r>
            <a:r>
              <a:rPr lang="ja-JP" altLang="en-US" b="1">
                <a:ea typeface="+mn-lt"/>
                <a:cs typeface="+mn-lt"/>
              </a:rPr>
              <a:t>、実際にご自身で取引を行うとなると、トレード方法を覚えるのに莫大な時間を要し</a:t>
            </a:r>
            <a:r>
              <a:rPr lang="ja-JP" b="1">
                <a:ea typeface="+mn-lt"/>
                <a:cs typeface="+mn-lt"/>
              </a:rPr>
              <a:t>ます。</a:t>
            </a:r>
          </a:p>
        </p:txBody>
      </p:sp>
      <p:pic>
        <p:nvPicPr>
          <p:cNvPr id="12" name="グラフィックス 12" descr="コントローラーを持っている男性">
            <a:extLst>
              <a:ext uri="{FF2B5EF4-FFF2-40B4-BE49-F238E27FC236}">
                <a16:creationId xmlns:a16="http://schemas.microsoft.com/office/drawing/2014/main" id="{141A3BAB-A926-58E9-6F41-77323FD79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6385" y="5554980"/>
            <a:ext cx="941070" cy="98044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13CBE2-CBFB-12B5-6A19-A523A0849811}"/>
              </a:ext>
            </a:extLst>
          </p:cNvPr>
          <p:cNvSpPr txBox="1"/>
          <p:nvPr/>
        </p:nvSpPr>
        <p:spPr>
          <a:xfrm>
            <a:off x="386080" y="2011680"/>
            <a:ext cx="751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b="1">
                <a:ea typeface="Yu Gothic"/>
              </a:rPr>
              <a:t>そこで</a:t>
            </a:r>
            <a:r>
              <a:rPr lang="en-US" altLang="ja-JP" b="1" dirty="0" err="1">
                <a:ea typeface="Yu Gothic"/>
              </a:rPr>
              <a:t>Ebis</a:t>
            </a:r>
            <a:r>
              <a:rPr lang="ja-JP" altLang="en-US" b="1">
                <a:ea typeface="Yu Gothic"/>
              </a:rPr>
              <a:t>　</a:t>
            </a:r>
            <a:r>
              <a:rPr lang="en-US" altLang="ja-JP" b="1" dirty="0">
                <a:ea typeface="Yu Gothic"/>
              </a:rPr>
              <a:t>support</a:t>
            </a:r>
            <a:r>
              <a:rPr lang="ja-JP" altLang="en-US" b="1">
                <a:ea typeface="Yu Gothic"/>
              </a:rPr>
              <a:t>でご案内しておりますのが</a:t>
            </a:r>
            <a:r>
              <a:rPr lang="ja-JP" altLang="en-US" b="1" u="sng">
                <a:solidFill>
                  <a:srgbClr val="00B050"/>
                </a:solidFill>
                <a:ea typeface="Yu Gothic"/>
              </a:rPr>
              <a:t>FXの自動売買</a:t>
            </a:r>
            <a:r>
              <a:rPr lang="ja-JP" altLang="en-US" b="1">
                <a:ea typeface="Yu Gothic"/>
              </a:rPr>
              <a:t>です。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553BB2-C26A-79A3-72D3-57B6C42E572C}"/>
              </a:ext>
            </a:extLst>
          </p:cNvPr>
          <p:cNvSpPr txBox="1"/>
          <p:nvPr/>
        </p:nvSpPr>
        <p:spPr>
          <a:xfrm>
            <a:off x="386715" y="2601595"/>
            <a:ext cx="112877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b="1">
                <a:ea typeface="+mn-lt"/>
                <a:cs typeface="+mn-lt"/>
              </a:rPr>
              <a:t>FXの自動売買というのが、プロのFXトレーダーが実際に取引を行った内容を、お客様に開設していただく</a:t>
            </a:r>
            <a:br>
              <a:rPr lang="ja-JP" altLang="en-US" b="1" dirty="0">
                <a:ea typeface="+mn-lt"/>
                <a:cs typeface="+mn-lt"/>
              </a:rPr>
            </a:br>
            <a:r>
              <a:rPr lang="ja-JP" b="1">
                <a:ea typeface="+mn-lt"/>
                <a:cs typeface="+mn-lt"/>
              </a:rPr>
              <a:t>取引口座と連結させて、プロのFXトレーダーと同じように取引を行うようにできる仕組みを指します。</a:t>
            </a:r>
            <a:endParaRPr lang="ja-JP" b="1">
              <a:ea typeface="Yu Gothic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5937F-41BE-7E9E-D87D-14ED99BEA86F}"/>
              </a:ext>
            </a:extLst>
          </p:cNvPr>
          <p:cNvSpPr txBox="1"/>
          <p:nvPr/>
        </p:nvSpPr>
        <p:spPr>
          <a:xfrm>
            <a:off x="387350" y="3465830"/>
            <a:ext cx="112166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b="1">
                <a:ea typeface="+mn-lt"/>
                <a:cs typeface="+mn-lt"/>
              </a:rPr>
              <a:t>利益としてはご自身が運用を行う金額で変わりますが、プロのFXトレーダーと同じように自動で取引を行うことができるため、</a:t>
            </a:r>
            <a:r>
              <a:rPr lang="ja-JP" b="1" u="sng">
                <a:solidFill>
                  <a:srgbClr val="FF0000"/>
                </a:solidFill>
                <a:ea typeface="+mn-lt"/>
                <a:cs typeface="+mn-lt"/>
              </a:rPr>
              <a:t>プロのFXトレーダーと同じ取引で利益を出していける</a:t>
            </a:r>
            <a:r>
              <a:rPr lang="ja-JP" b="1">
                <a:ea typeface="+mn-lt"/>
                <a:cs typeface="+mn-lt"/>
              </a:rPr>
              <a:t>ということになります！</a:t>
            </a:r>
            <a:endParaRPr lang="ja-JP" b="1">
              <a:ea typeface="Yu Gothic"/>
            </a:endParaRPr>
          </a:p>
        </p:txBody>
      </p:sp>
      <p:sp>
        <p:nvSpPr>
          <p:cNvPr id="21" name="思考の吹き出し: 雲形 20">
            <a:extLst>
              <a:ext uri="{FF2B5EF4-FFF2-40B4-BE49-F238E27FC236}">
                <a16:creationId xmlns:a16="http://schemas.microsoft.com/office/drawing/2014/main" id="{4618FDD8-20C9-6996-0189-F0573DB0EB48}"/>
              </a:ext>
            </a:extLst>
          </p:cNvPr>
          <p:cNvSpPr/>
          <p:nvPr/>
        </p:nvSpPr>
        <p:spPr>
          <a:xfrm>
            <a:off x="8851265" y="4668900"/>
            <a:ext cx="2600960" cy="1209040"/>
          </a:xfrm>
          <a:prstGeom prst="cloud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674471-5372-E7C0-8E3D-81922A72B8FF}"/>
              </a:ext>
            </a:extLst>
          </p:cNvPr>
          <p:cNvSpPr txBox="1"/>
          <p:nvPr/>
        </p:nvSpPr>
        <p:spPr>
          <a:xfrm>
            <a:off x="9095740" y="5052060"/>
            <a:ext cx="200152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100" b="1">
                <a:ea typeface="Yu Gothic"/>
              </a:rPr>
              <a:t>遊んでる間にも自動で</a:t>
            </a:r>
            <a:br>
              <a:rPr lang="ja-JP" altLang="en-US" sz="1100" b="1" dirty="0">
                <a:ea typeface="Yu Gothic"/>
              </a:rPr>
            </a:br>
            <a:r>
              <a:rPr lang="ja-JP" altLang="en-US" sz="1100" b="1">
                <a:ea typeface="Yu Gothic"/>
              </a:rPr>
              <a:t>お金が増えるっていいね！</a:t>
            </a:r>
          </a:p>
        </p:txBody>
      </p:sp>
      <p:pic>
        <p:nvPicPr>
          <p:cNvPr id="23" name="グラフィックス 23" descr="短髪の少年">
            <a:extLst>
              <a:ext uri="{FF2B5EF4-FFF2-40B4-BE49-F238E27FC236}">
                <a16:creationId xmlns:a16="http://schemas.microsoft.com/office/drawing/2014/main" id="{22B928BB-2741-6158-04D8-923F57C8ED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2927" y="4986655"/>
            <a:ext cx="581025" cy="704850"/>
          </a:xfrm>
          <a:prstGeom prst="rect">
            <a:avLst/>
          </a:prstGeom>
        </p:spPr>
      </p:pic>
      <p:pic>
        <p:nvPicPr>
          <p:cNvPr id="24" name="グラフィックス 24" descr="歯を出した笑顔">
            <a:extLst>
              <a:ext uri="{FF2B5EF4-FFF2-40B4-BE49-F238E27FC236}">
                <a16:creationId xmlns:a16="http://schemas.microsoft.com/office/drawing/2014/main" id="{62CD48A4-29BC-03A1-BB3D-CFAF80423A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0" y="5273992"/>
            <a:ext cx="304800" cy="33337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92B5288-2F40-322C-2D5F-E1F0C5850D00}"/>
              </a:ext>
            </a:extLst>
          </p:cNvPr>
          <p:cNvSpPr txBox="1"/>
          <p:nvPr/>
        </p:nvSpPr>
        <p:spPr>
          <a:xfrm>
            <a:off x="389255" y="4341495"/>
            <a:ext cx="83820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b="1">
                <a:ea typeface="Yu Gothic"/>
              </a:rPr>
              <a:t>そのため、お客さまは自動的に利益が上がっていくのを</a:t>
            </a:r>
            <a:r>
              <a:rPr lang="ja-JP" altLang="en-US" b="1" u="sng">
                <a:solidFill>
                  <a:srgbClr val="FF0000"/>
                </a:solidFill>
                <a:ea typeface="Yu Gothic"/>
              </a:rPr>
              <a:t>確認しておくだけでOK</a:t>
            </a:r>
            <a:r>
              <a:rPr lang="ja-JP" altLang="en-US" b="1">
                <a:ea typeface="Yu Gothic"/>
              </a:rPr>
              <a:t>ということになります。</a:t>
            </a:r>
            <a:endParaRPr lang="ja-JP" altLang="en-US" b="1" dirty="0">
              <a:ea typeface="Yu Gothic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247B17B1-F808-AE1B-ED95-69748862872A}"/>
              </a:ext>
            </a:extLst>
          </p:cNvPr>
          <p:cNvSpPr/>
          <p:nvPr/>
        </p:nvSpPr>
        <p:spPr>
          <a:xfrm>
            <a:off x="509270" y="5817870"/>
            <a:ext cx="6370320" cy="762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97653C-4250-4CA5-0188-A4F5E8902712}"/>
              </a:ext>
            </a:extLst>
          </p:cNvPr>
          <p:cNvSpPr txBox="1"/>
          <p:nvPr/>
        </p:nvSpPr>
        <p:spPr>
          <a:xfrm>
            <a:off x="559435" y="6005195"/>
            <a:ext cx="666496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err="1">
                <a:solidFill>
                  <a:srgbClr val="00B050"/>
                </a:solidFill>
                <a:ea typeface="Yu Gothic"/>
              </a:rPr>
              <a:t>Ebis</a:t>
            </a:r>
            <a:r>
              <a:rPr lang="ja-JP" altLang="en-US" sz="2000" b="1">
                <a:solidFill>
                  <a:srgbClr val="00B050"/>
                </a:solidFill>
                <a:ea typeface="Yu Gothic"/>
              </a:rPr>
              <a:t>　</a:t>
            </a:r>
            <a:r>
              <a:rPr lang="en-US" altLang="ja-JP" sz="2000" b="1" dirty="0">
                <a:solidFill>
                  <a:srgbClr val="00B050"/>
                </a:solidFill>
                <a:ea typeface="Yu Gothic"/>
              </a:rPr>
              <a:t>support</a:t>
            </a:r>
            <a:r>
              <a:rPr lang="ja-JP" altLang="en-US" sz="2000" b="1">
                <a:solidFill>
                  <a:srgbClr val="00B050"/>
                </a:solidFill>
                <a:ea typeface="Yu Gothic"/>
              </a:rPr>
              <a:t>⇨</a:t>
            </a:r>
            <a:r>
              <a:rPr lang="ja-JP" altLang="en-US" sz="2000" b="1">
                <a:solidFill>
                  <a:srgbClr val="00B050"/>
                </a:solidFill>
                <a:ea typeface="+mn-lt"/>
                <a:cs typeface="+mn-lt"/>
              </a:rPr>
              <a:t> </a:t>
            </a:r>
            <a:r>
              <a:rPr lang="en" altLang="ja-JP" u="sng" dirty="0">
                <a:solidFill>
                  <a:srgbClr val="A7775B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altLang="ja-JP" u="sng" dirty="0">
                <a:solidFill>
                  <a:srgbClr val="00B05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https://lin.ee/5QU3nFG</a:t>
            </a:r>
            <a:endParaRPr lang="ja-JP" altLang="en-US" sz="2000" b="1" dirty="0">
              <a:solidFill>
                <a:srgbClr val="00B050"/>
              </a:solidFill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8074062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36371F"/>
      </a:dk2>
      <a:lt2>
        <a:srgbClr val="E8E4E2"/>
      </a:lt2>
      <a:accent1>
        <a:srgbClr val="82A6BB"/>
      </a:accent1>
      <a:accent2>
        <a:srgbClr val="7F8CBA"/>
      </a:accent2>
      <a:accent3>
        <a:srgbClr val="A096C6"/>
      </a:accent3>
      <a:accent4>
        <a:srgbClr val="A37FBA"/>
      </a:accent4>
      <a:accent5>
        <a:srgbClr val="C492C2"/>
      </a:accent5>
      <a:accent6>
        <a:srgbClr val="BA7F9F"/>
      </a:accent6>
      <a:hlink>
        <a:srgbClr val="A7775B"/>
      </a:hlink>
      <a:folHlink>
        <a:srgbClr val="7F7F7F"/>
      </a:folHlink>
    </a:clrScheme>
    <a:fontScheme name="Custom 7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405</Words>
  <Application>Microsoft Macintosh PowerPoint</Application>
  <PresentationFormat>ワイド画面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</vt:lpstr>
      <vt:lpstr>Yu Gothic</vt:lpstr>
      <vt:lpstr>Yu Mincho Demibold</vt:lpstr>
      <vt:lpstr>Arial</vt:lpstr>
      <vt:lpstr>Corbel</vt:lpstr>
      <vt:lpstr>SketchLinesVTI</vt:lpstr>
      <vt:lpstr>FX・自動売買について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三好 達也</cp:lastModifiedBy>
  <cp:revision>354</cp:revision>
  <dcterms:created xsi:type="dcterms:W3CDTF">2022-04-11T11:45:37Z</dcterms:created>
  <dcterms:modified xsi:type="dcterms:W3CDTF">2022-05-24T11:14:27Z</dcterms:modified>
</cp:coreProperties>
</file>