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DCE18B-70E2-9A42-83CE-2CB2B8B0BB43}" v="1" dt="2022-05-24T10:26:12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3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20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14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5/24/22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52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5/24/22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020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5/24/22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82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5/24/22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65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5/24/22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9244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5/24/22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94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5/24/22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6778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5/24/22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505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5/24/22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07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5/24/22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90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5/24/22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237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lIns="109728" tIns="109728" rIns="109728" bIns="91440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lIns="109728" tIns="109728" rIns="109728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5/24/22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lIns="109728" tIns="109728" rIns="109728" bIns="9144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lIns="109728" tIns="109728" rIns="109728" bIns="9144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2673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01" r:id="rId5"/>
    <p:sldLayoutId id="2147483706" r:id="rId6"/>
    <p:sldLayoutId id="2147483702" r:id="rId7"/>
    <p:sldLayoutId id="2147483703" r:id="rId8"/>
    <p:sldLayoutId id="2147483704" r:id="rId9"/>
    <p:sldLayoutId id="2147483705" r:id="rId10"/>
    <p:sldLayoutId id="2147483707" r:id="rId11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0" kern="1200" spc="14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930"/>
        </a:spcBef>
        <a:buFont typeface="Corbel" panose="020B0503020204020204" pitchFamily="34" charset="0"/>
        <a:buNone/>
        <a:defRPr sz="1850" b="0" kern="1200" spc="14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10000"/>
        </a:lnSpc>
        <a:spcBef>
          <a:spcPts val="930"/>
        </a:spcBef>
        <a:buFont typeface="Corbel" panose="020B0503020204020204" pitchFamily="34" charset="0"/>
        <a:buNone/>
        <a:defRPr sz="1600" kern="1200" spc="14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10000"/>
        </a:lnSpc>
        <a:spcBef>
          <a:spcPts val="930"/>
        </a:spcBef>
        <a:buFont typeface="Corbel" panose="020B0503020204020204" pitchFamily="34" charset="0"/>
        <a:buChar char="–"/>
        <a:defRPr sz="1400" i="1" kern="1200" spc="14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10000"/>
        </a:lnSpc>
        <a:spcBef>
          <a:spcPts val="930"/>
        </a:spcBef>
        <a:buFont typeface="Corbel" panose="020B0503020204020204" pitchFamily="34" charset="0"/>
        <a:buChar char="–"/>
        <a:defRPr sz="1400" kern="1200" spc="14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10000"/>
        </a:lnSpc>
        <a:spcBef>
          <a:spcPts val="930"/>
        </a:spcBef>
        <a:buFont typeface="Corbel" panose="020B0503020204020204" pitchFamily="34" charset="0"/>
        <a:buChar char="–"/>
        <a:defRPr sz="1400" i="1" kern="1200" spc="14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lin.ee/5QU3nFG" TargetMode="External"/><Relationship Id="rId3" Type="http://schemas.openxmlformats.org/officeDocument/2006/relationships/image" Target="../media/image9.svg"/><Relationship Id="rId7" Type="http://schemas.openxmlformats.org/officeDocument/2006/relationships/image" Target="../media/image13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 descr="シカゴの地平線">
            <a:extLst>
              <a:ext uri="{FF2B5EF4-FFF2-40B4-BE49-F238E27FC236}">
                <a16:creationId xmlns:a16="http://schemas.microsoft.com/office/drawing/2014/main" id="{9CCCDEAB-DCA8-E79D-C99D-4447C1C6E6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582" r="6" b="6"/>
          <a:stretch/>
        </p:blipFill>
        <p:spPr>
          <a:xfrm>
            <a:off x="-8636" y="10"/>
            <a:ext cx="12188952" cy="6857990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91F8D69-709A-4575-A393-B4C26481AF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C87A50C4-1191-461A-9E09-C8057F2AF0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BC87DA9F-8DB2-4D48-8716-A928FBB8A5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195EA065-AC5D-431D-927E-87FF058848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6934B3C-D73F-4CD0-95B1-0244D662D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190750" y="2667068"/>
            <a:ext cx="7810500" cy="1357498"/>
          </a:xfrm>
        </p:spPr>
        <p:txBody>
          <a:bodyPr anchor="b">
            <a:normAutofit/>
          </a:bodyPr>
          <a:lstStyle/>
          <a:p>
            <a:pPr algn="ctr"/>
            <a:r>
              <a:rPr lang="ja-JP" altLang="en-US" u="sng">
                <a:solidFill>
                  <a:srgbClr val="002060"/>
                </a:solidFill>
                <a:ea typeface="Yu Mincho Demibold"/>
              </a:rPr>
              <a:t>FX・自動売買について</a:t>
            </a:r>
          </a:p>
        </p:txBody>
      </p: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7">
            <a:extLst>
              <a:ext uri="{FF2B5EF4-FFF2-40B4-BE49-F238E27FC236}">
                <a16:creationId xmlns:a16="http://schemas.microsoft.com/office/drawing/2014/main" id="{9B0F7D69-D93C-4C38-A23D-76E000D69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1" name="Freeform: Shape 9">
            <a:extLst>
              <a:ext uri="{FF2B5EF4-FFF2-40B4-BE49-F238E27FC236}">
                <a16:creationId xmlns:a16="http://schemas.microsoft.com/office/drawing/2014/main" id="{8CD419D4-EA9D-42D9-BF62-B07F0B7B6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2" name="Freeform: Shape 11">
            <a:extLst>
              <a:ext uri="{FF2B5EF4-FFF2-40B4-BE49-F238E27FC236}">
                <a16:creationId xmlns:a16="http://schemas.microsoft.com/office/drawing/2014/main" id="{1C6FEC9B-9608-4181-A9E5-A1B80E720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3" name="Freeform: Shape 13">
            <a:extLst>
              <a:ext uri="{FF2B5EF4-FFF2-40B4-BE49-F238E27FC236}">
                <a16:creationId xmlns:a16="http://schemas.microsoft.com/office/drawing/2014/main" id="{AB1564ED-F26F-451D-97D6-A6EC3E83FD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4" name="Freeform: Shape 15">
            <a:extLst>
              <a:ext uri="{FF2B5EF4-FFF2-40B4-BE49-F238E27FC236}">
                <a16:creationId xmlns:a16="http://schemas.microsoft.com/office/drawing/2014/main" id="{AF50A80E-5DCB-4320-9947-73BF2D6F05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3496422" cy="6858000"/>
          </a:xfrm>
          <a:custGeom>
            <a:avLst/>
            <a:gdLst/>
            <a:ahLst/>
            <a:cxnLst/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5" name="Freeform: Shape 17">
            <a:extLst>
              <a:ext uri="{FF2B5EF4-FFF2-40B4-BE49-F238E27FC236}">
                <a16:creationId xmlns:a16="http://schemas.microsoft.com/office/drawing/2014/main" id="{4E9C9717-43F9-44EA-9215-3F2D15B1C7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5409" y="0"/>
            <a:ext cx="2529723" cy="6858000"/>
          </a:xfrm>
          <a:custGeom>
            <a:avLst/>
            <a:gdLst/>
            <a:ahLst/>
            <a:cxnLst/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6" name="Freeform: Shape 19">
            <a:extLst>
              <a:ext uri="{FF2B5EF4-FFF2-40B4-BE49-F238E27FC236}">
                <a16:creationId xmlns:a16="http://schemas.microsoft.com/office/drawing/2014/main" id="{E66004D1-3DCE-405F-9046-6DE912409E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55402" y="0"/>
            <a:ext cx="2536434" cy="6858000"/>
          </a:xfrm>
          <a:custGeom>
            <a:avLst/>
            <a:gdLst/>
            <a:ahLst/>
            <a:cxnLst/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47" name="Freeform: Shape 21">
            <a:extLst>
              <a:ext uri="{FF2B5EF4-FFF2-40B4-BE49-F238E27FC236}">
                <a16:creationId xmlns:a16="http://schemas.microsoft.com/office/drawing/2014/main" id="{D1319957-918B-4BBC-B357-957813808C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4161" y="0"/>
            <a:ext cx="2261351" cy="6858000"/>
          </a:xfrm>
          <a:custGeom>
            <a:avLst/>
            <a:gdLst/>
            <a:ahLst/>
            <a:cxnLst/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 useBgFill="1">
        <p:nvSpPr>
          <p:cNvPr id="48" name="Rectangle 23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49" name="Group 25">
            <a:extLst>
              <a:ext uri="{FF2B5EF4-FFF2-40B4-BE49-F238E27FC236}">
                <a16:creationId xmlns:a16="http://schemas.microsoft.com/office/drawing/2014/main" id="{BE312684-34E6-4414-83D2-62B3C76BC4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0"/>
            <a:ext cx="10934058" cy="6858000"/>
            <a:chOff x="-1" y="0"/>
            <a:chExt cx="10934058" cy="6858000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04F4760-8690-4B2E-87EE-6BD660BA8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" y="0"/>
              <a:ext cx="10515600" cy="6858000"/>
            </a:xfrm>
            <a:custGeom>
              <a:avLst/>
              <a:gdLst>
                <a:gd name="connsiteX0" fmla="*/ 0 w 10515600"/>
                <a:gd name="connsiteY0" fmla="*/ 0 h 6858000"/>
                <a:gd name="connsiteX1" fmla="*/ 3039549 w 10515600"/>
                <a:gd name="connsiteY1" fmla="*/ 0 h 6858000"/>
                <a:gd name="connsiteX2" fmla="*/ 3387573 w 10515600"/>
                <a:gd name="connsiteY2" fmla="*/ 0 h 6858000"/>
                <a:gd name="connsiteX3" fmla="*/ 3678072 w 10515600"/>
                <a:gd name="connsiteY3" fmla="*/ 0 h 6858000"/>
                <a:gd name="connsiteX4" fmla="*/ 3721524 w 10515600"/>
                <a:gd name="connsiteY4" fmla="*/ 0 h 6858000"/>
                <a:gd name="connsiteX5" fmla="*/ 4595394 w 10515600"/>
                <a:gd name="connsiteY5" fmla="*/ 0 h 6858000"/>
                <a:gd name="connsiteX6" fmla="*/ 4607603 w 10515600"/>
                <a:gd name="connsiteY6" fmla="*/ 0 h 6858000"/>
                <a:gd name="connsiteX7" fmla="*/ 4733044 w 10515600"/>
                <a:gd name="connsiteY7" fmla="*/ 0 h 6858000"/>
                <a:gd name="connsiteX8" fmla="*/ 6226185 w 10515600"/>
                <a:gd name="connsiteY8" fmla="*/ 0 h 6858000"/>
                <a:gd name="connsiteX9" fmla="*/ 8892577 w 10515600"/>
                <a:gd name="connsiteY9" fmla="*/ 0 h 6858000"/>
                <a:gd name="connsiteX10" fmla="*/ 8914701 w 10515600"/>
                <a:gd name="connsiteY10" fmla="*/ 14997 h 6858000"/>
                <a:gd name="connsiteX11" fmla="*/ 10515600 w 10515600"/>
                <a:gd name="connsiteY11" fmla="*/ 3621656 h 6858000"/>
                <a:gd name="connsiteX12" fmla="*/ 8641250 w 10515600"/>
                <a:gd name="connsiteY12" fmla="*/ 6374814 h 6858000"/>
                <a:gd name="connsiteX13" fmla="*/ 8124602 w 10515600"/>
                <a:gd name="connsiteY13" fmla="*/ 6780599 h 6858000"/>
                <a:gd name="connsiteX14" fmla="*/ 8012846 w 10515600"/>
                <a:gd name="connsiteY14" fmla="*/ 6858000 h 6858000"/>
                <a:gd name="connsiteX15" fmla="*/ 6226185 w 10515600"/>
                <a:gd name="connsiteY15" fmla="*/ 6858000 h 6858000"/>
                <a:gd name="connsiteX16" fmla="*/ 4607603 w 10515600"/>
                <a:gd name="connsiteY16" fmla="*/ 6858000 h 6858000"/>
                <a:gd name="connsiteX17" fmla="*/ 4595394 w 10515600"/>
                <a:gd name="connsiteY17" fmla="*/ 6858000 h 6858000"/>
                <a:gd name="connsiteX18" fmla="*/ 4424650 w 10515600"/>
                <a:gd name="connsiteY18" fmla="*/ 6858000 h 6858000"/>
                <a:gd name="connsiteX19" fmla="*/ 3721524 w 10515600"/>
                <a:gd name="connsiteY19" fmla="*/ 6858000 h 6858000"/>
                <a:gd name="connsiteX20" fmla="*/ 3678072 w 10515600"/>
                <a:gd name="connsiteY20" fmla="*/ 6858000 h 6858000"/>
                <a:gd name="connsiteX21" fmla="*/ 3387573 w 10515600"/>
                <a:gd name="connsiteY21" fmla="*/ 6858000 h 6858000"/>
                <a:gd name="connsiteX22" fmla="*/ 3039549 w 10515600"/>
                <a:gd name="connsiteY22" fmla="*/ 6858000 h 6858000"/>
                <a:gd name="connsiteX23" fmla="*/ 0 w 10515600"/>
                <a:gd name="connsiteY23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0515600" h="6858000">
                  <a:moveTo>
                    <a:pt x="0" y="0"/>
                  </a:moveTo>
                  <a:lnTo>
                    <a:pt x="3039549" y="0"/>
                  </a:lnTo>
                  <a:lnTo>
                    <a:pt x="3387573" y="0"/>
                  </a:lnTo>
                  <a:lnTo>
                    <a:pt x="3678072" y="0"/>
                  </a:lnTo>
                  <a:lnTo>
                    <a:pt x="3721524" y="0"/>
                  </a:lnTo>
                  <a:lnTo>
                    <a:pt x="4595394" y="0"/>
                  </a:lnTo>
                  <a:lnTo>
                    <a:pt x="4607603" y="0"/>
                  </a:lnTo>
                  <a:lnTo>
                    <a:pt x="4733044" y="0"/>
                  </a:lnTo>
                  <a:lnTo>
                    <a:pt x="6226185" y="0"/>
                  </a:lnTo>
                  <a:lnTo>
                    <a:pt x="8892577" y="0"/>
                  </a:lnTo>
                  <a:lnTo>
                    <a:pt x="8914701" y="14997"/>
                  </a:lnTo>
                  <a:cubicBezTo>
                    <a:pt x="9941864" y="754641"/>
                    <a:pt x="10515600" y="2093192"/>
                    <a:pt x="10515600" y="3621656"/>
                  </a:cubicBezTo>
                  <a:cubicBezTo>
                    <a:pt x="10515600" y="4969131"/>
                    <a:pt x="9586875" y="5602839"/>
                    <a:pt x="8641250" y="6374814"/>
                  </a:cubicBezTo>
                  <a:cubicBezTo>
                    <a:pt x="8469047" y="6515397"/>
                    <a:pt x="8298420" y="6653108"/>
                    <a:pt x="8124602" y="6780599"/>
                  </a:cubicBezTo>
                  <a:lnTo>
                    <a:pt x="8012846" y="6858000"/>
                  </a:lnTo>
                  <a:lnTo>
                    <a:pt x="6226185" y="6858000"/>
                  </a:lnTo>
                  <a:lnTo>
                    <a:pt x="4607603" y="6858000"/>
                  </a:lnTo>
                  <a:lnTo>
                    <a:pt x="4595394" y="6858000"/>
                  </a:lnTo>
                  <a:lnTo>
                    <a:pt x="4424650" y="6858000"/>
                  </a:lnTo>
                  <a:lnTo>
                    <a:pt x="3721524" y="6858000"/>
                  </a:lnTo>
                  <a:lnTo>
                    <a:pt x="3678072" y="6858000"/>
                  </a:lnTo>
                  <a:lnTo>
                    <a:pt x="3387573" y="6858000"/>
                  </a:lnTo>
                  <a:lnTo>
                    <a:pt x="3039549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0" name="Freeform: Shape 27">
              <a:extLst>
                <a:ext uri="{FF2B5EF4-FFF2-40B4-BE49-F238E27FC236}">
                  <a16:creationId xmlns:a16="http://schemas.microsoft.com/office/drawing/2014/main" id="{FBA7E51E-7B6A-4A79-8F84-47C845C7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404334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03C85561-90D2-4AFA-B2C5-F2D61D86C2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184327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29">
              <a:extLst>
                <a:ext uri="{FF2B5EF4-FFF2-40B4-BE49-F238E27FC236}">
                  <a16:creationId xmlns:a16="http://schemas.microsoft.com/office/drawing/2014/main" id="{9026B71D-5A6F-48FE-AC6A-D7AAA01806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53086" y="0"/>
              <a:ext cx="2261351" cy="6858000"/>
            </a:xfrm>
            <a:custGeom>
              <a:avLst/>
              <a:gdLst>
                <a:gd name="connsiteX0" fmla="*/ 879731 w 2521425"/>
                <a:gd name="connsiteY0" fmla="*/ 0 h 6858000"/>
                <a:gd name="connsiteX1" fmla="*/ 898402 w 2521425"/>
                <a:gd name="connsiteY1" fmla="*/ 0 h 6858000"/>
                <a:gd name="connsiteX2" fmla="*/ 920526 w 2521425"/>
                <a:gd name="connsiteY2" fmla="*/ 14997 h 6858000"/>
                <a:gd name="connsiteX3" fmla="*/ 2521425 w 2521425"/>
                <a:gd name="connsiteY3" fmla="*/ 3621656 h 6858000"/>
                <a:gd name="connsiteX4" fmla="*/ 647075 w 2521425"/>
                <a:gd name="connsiteY4" fmla="*/ 6374814 h 6858000"/>
                <a:gd name="connsiteX5" fmla="*/ 130427 w 2521425"/>
                <a:gd name="connsiteY5" fmla="*/ 6780599 h 6858000"/>
                <a:gd name="connsiteX6" fmla="*/ 18671 w 2521425"/>
                <a:gd name="connsiteY6" fmla="*/ 6858000 h 6858000"/>
                <a:gd name="connsiteX7" fmla="*/ 0 w 2521425"/>
                <a:gd name="connsiteY7" fmla="*/ 6858000 h 6858000"/>
                <a:gd name="connsiteX8" fmla="*/ 111756 w 2521425"/>
                <a:gd name="connsiteY8" fmla="*/ 6780599 h 6858000"/>
                <a:gd name="connsiteX9" fmla="*/ 628404 w 2521425"/>
                <a:gd name="connsiteY9" fmla="*/ 6374814 h 6858000"/>
                <a:gd name="connsiteX10" fmla="*/ 2502754 w 2521425"/>
                <a:gd name="connsiteY10" fmla="*/ 3621656 h 6858000"/>
                <a:gd name="connsiteX11" fmla="*/ 901855 w 2521425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1425" h="6858000">
                  <a:moveTo>
                    <a:pt x="879731" y="0"/>
                  </a:moveTo>
                  <a:lnTo>
                    <a:pt x="898402" y="0"/>
                  </a:lnTo>
                  <a:lnTo>
                    <a:pt x="920526" y="14997"/>
                  </a:lnTo>
                  <a:cubicBezTo>
                    <a:pt x="1947689" y="754641"/>
                    <a:pt x="2521425" y="2093192"/>
                    <a:pt x="2521425" y="3621656"/>
                  </a:cubicBezTo>
                  <a:cubicBezTo>
                    <a:pt x="2521425" y="4969131"/>
                    <a:pt x="1592700" y="5602839"/>
                    <a:pt x="647075" y="6374814"/>
                  </a:cubicBezTo>
                  <a:cubicBezTo>
                    <a:pt x="474872" y="6515397"/>
                    <a:pt x="304245" y="6653108"/>
                    <a:pt x="130427" y="6780599"/>
                  </a:cubicBezTo>
                  <a:lnTo>
                    <a:pt x="18671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372115F5-C275-9BDC-F00C-14A1DAC78526}"/>
              </a:ext>
            </a:extLst>
          </p:cNvPr>
          <p:cNvSpPr/>
          <p:nvPr/>
        </p:nvSpPr>
        <p:spPr>
          <a:xfrm>
            <a:off x="467360" y="330200"/>
            <a:ext cx="2672080" cy="731520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036868-64E2-AB8D-8C14-B4E8092961FD}"/>
              </a:ext>
            </a:extLst>
          </p:cNvPr>
          <p:cNvSpPr txBox="1"/>
          <p:nvPr/>
        </p:nvSpPr>
        <p:spPr>
          <a:xfrm>
            <a:off x="874395" y="396875"/>
            <a:ext cx="281432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 b="1">
                <a:latin typeface="Arial"/>
                <a:ea typeface="Yu Gothic"/>
                <a:cs typeface="Arial"/>
              </a:rPr>
              <a:t>FXとは？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B965867-EC8B-A6C8-3687-24B48221FE35}"/>
              </a:ext>
            </a:extLst>
          </p:cNvPr>
          <p:cNvSpPr txBox="1"/>
          <p:nvPr/>
        </p:nvSpPr>
        <p:spPr>
          <a:xfrm>
            <a:off x="396240" y="1432560"/>
            <a:ext cx="8463280" cy="11387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sz="1600" b="1">
                <a:ea typeface="+mn-lt"/>
                <a:cs typeface="+mn-lt"/>
              </a:rPr>
              <a:t>FXとは、モノやサービスのことを指すのではなく、お金とお金の交換によって損益を生み出す投資方法です。</a:t>
            </a:r>
            <a:endParaRPr lang="ja-JP" sz="1600" b="1">
              <a:ea typeface="Yu Gothic"/>
            </a:endParaRPr>
          </a:p>
          <a:p>
            <a:endParaRPr lang="ja-JP"/>
          </a:p>
          <a:p>
            <a:endParaRPr lang="ja-JP" dirty="0">
              <a:ea typeface="Yu Gothic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F8433CE-C35E-D650-7D25-6C43528E4B2E}"/>
              </a:ext>
            </a:extLst>
          </p:cNvPr>
          <p:cNvSpPr txBox="1"/>
          <p:nvPr/>
        </p:nvSpPr>
        <p:spPr>
          <a:xfrm>
            <a:off x="467995" y="4034155"/>
            <a:ext cx="862584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sz="1600" b="1">
                <a:ea typeface="+mn-lt"/>
                <a:cs typeface="+mn-lt"/>
              </a:rPr>
              <a:t>FXは為替差益で利益を生み出す投資で、例えば1ドル100円の時に購入し、1ドル102円で売ることができれば差益の2円が利益になるという投資方法になります。</a:t>
            </a:r>
            <a:br>
              <a:rPr lang="ja-JP" altLang="en-US" sz="1600" b="1" dirty="0">
                <a:ea typeface="+mn-lt"/>
                <a:cs typeface="+mn-lt"/>
              </a:rPr>
            </a:br>
            <a:r>
              <a:rPr lang="ja-JP" altLang="en-US" sz="1600" b="1">
                <a:ea typeface="Yu Gothic"/>
              </a:rPr>
              <a:t>こちらが</a:t>
            </a:r>
            <a:r>
              <a:rPr lang="ja-JP" altLang="en-US" sz="1600" b="1">
                <a:solidFill>
                  <a:srgbClr val="FF0000"/>
                </a:solidFill>
                <a:ea typeface="Yu Gothic"/>
              </a:rPr>
              <a:t>「安く買って高く売る」</a:t>
            </a:r>
            <a:r>
              <a:rPr lang="ja-JP" altLang="en-US" sz="1600" b="1">
                <a:ea typeface="Yu Gothic"/>
              </a:rPr>
              <a:t>です。</a:t>
            </a:r>
            <a:endParaRPr lang="ja-JP" sz="1600" b="1">
              <a:ea typeface="Yu Gothic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2BA0FABB-487F-7D03-CA0A-D0089768A7F8}"/>
              </a:ext>
            </a:extLst>
          </p:cNvPr>
          <p:cNvSpPr/>
          <p:nvPr/>
        </p:nvSpPr>
        <p:spPr>
          <a:xfrm>
            <a:off x="468630" y="2170430"/>
            <a:ext cx="4551680" cy="1259840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15" name="グラフィックス 16" descr="転送 単色塗りつぶし">
            <a:extLst>
              <a:ext uri="{FF2B5EF4-FFF2-40B4-BE49-F238E27FC236}">
                <a16:creationId xmlns:a16="http://schemas.microsoft.com/office/drawing/2014/main" id="{9F02EF87-97DD-503E-A7D0-D368C76B78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2320" y="2453640"/>
            <a:ext cx="782320" cy="782320"/>
          </a:xfrm>
          <a:prstGeom prst="rect">
            <a:avLst/>
          </a:prstGeom>
        </p:spPr>
      </p:pic>
      <p:pic>
        <p:nvPicPr>
          <p:cNvPr id="17" name="グラフィックス 18" descr="ドル 単色塗りつぶし">
            <a:extLst>
              <a:ext uri="{FF2B5EF4-FFF2-40B4-BE49-F238E27FC236}">
                <a16:creationId xmlns:a16="http://schemas.microsoft.com/office/drawing/2014/main" id="{3F9ECB54-6D82-66C5-AE8D-9D3B761F91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974080" y="2331720"/>
            <a:ext cx="914400" cy="914400"/>
          </a:xfrm>
          <a:prstGeom prst="rect">
            <a:avLst/>
          </a:prstGeom>
        </p:spPr>
      </p:pic>
      <p:pic>
        <p:nvPicPr>
          <p:cNvPr id="19" name="グラフィックス 20" descr="ユーロ 単色塗りつぶし">
            <a:extLst>
              <a:ext uri="{FF2B5EF4-FFF2-40B4-BE49-F238E27FC236}">
                <a16:creationId xmlns:a16="http://schemas.microsoft.com/office/drawing/2014/main" id="{5FD3F601-962D-354C-8383-B4EB450512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07680" y="2352040"/>
            <a:ext cx="914400" cy="914400"/>
          </a:xfrm>
          <a:prstGeom prst="rect">
            <a:avLst/>
          </a:prstGeom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9BF5BA3-0B9B-6D91-EC14-FA59506D560C}"/>
              </a:ext>
            </a:extLst>
          </p:cNvPr>
          <p:cNvSpPr txBox="1"/>
          <p:nvPr/>
        </p:nvSpPr>
        <p:spPr>
          <a:xfrm>
            <a:off x="733425" y="2359025"/>
            <a:ext cx="338328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2400" b="1">
                <a:ea typeface="Yu Gothic"/>
              </a:rPr>
              <a:t>・</a:t>
            </a:r>
            <a:r>
              <a:rPr lang="ja-JP" altLang="en-US" sz="2400" b="1">
                <a:solidFill>
                  <a:srgbClr val="FF0000"/>
                </a:solidFill>
                <a:ea typeface="Yu Gothic"/>
              </a:rPr>
              <a:t>安く買って高く売る</a:t>
            </a:r>
          </a:p>
          <a:p>
            <a:r>
              <a:rPr lang="ja-JP" altLang="en-US" sz="2400" b="1">
                <a:ea typeface="Yu Gothic"/>
              </a:rPr>
              <a:t>・</a:t>
            </a:r>
            <a:r>
              <a:rPr lang="ja-JP" altLang="en-US" sz="2400" b="1">
                <a:solidFill>
                  <a:srgbClr val="FF0000"/>
                </a:solidFill>
                <a:ea typeface="Yu Gothic"/>
              </a:rPr>
              <a:t>高く買って安く売る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D5D188F-7979-C08E-3769-8E4002C5438E}"/>
              </a:ext>
            </a:extLst>
          </p:cNvPr>
          <p:cNvSpPr txBox="1"/>
          <p:nvPr/>
        </p:nvSpPr>
        <p:spPr>
          <a:xfrm>
            <a:off x="469900" y="3589020"/>
            <a:ext cx="3738880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600" b="1">
                <a:ea typeface="Yu Gothic"/>
              </a:rPr>
              <a:t>FXの主な取引は上記の2通りです。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3C2CDD99-673A-1633-62F8-A61DC1DA0191}"/>
              </a:ext>
            </a:extLst>
          </p:cNvPr>
          <p:cNvSpPr txBox="1"/>
          <p:nvPr/>
        </p:nvSpPr>
        <p:spPr>
          <a:xfrm>
            <a:off x="470535" y="5032375"/>
            <a:ext cx="815848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1600" b="1">
                <a:ea typeface="+mn-lt"/>
                <a:cs typeface="+mn-lt"/>
              </a:rPr>
              <a:t>逆の</a:t>
            </a:r>
            <a:r>
              <a:rPr lang="ja-JP" altLang="en-US" sz="1600" b="1">
                <a:solidFill>
                  <a:srgbClr val="FF0000"/>
                </a:solidFill>
                <a:ea typeface="+mn-lt"/>
                <a:cs typeface="+mn-lt"/>
              </a:rPr>
              <a:t>「高く買って安く売る」</a:t>
            </a:r>
            <a:r>
              <a:rPr lang="ja-JP" altLang="en-US" sz="1600" b="1">
                <a:ea typeface="+mn-lt"/>
                <a:cs typeface="+mn-lt"/>
              </a:rPr>
              <a:t>は、1ドル103円で通貨を買い、1ドル100円で売れば3</a:t>
            </a:r>
            <a:r>
              <a:rPr lang="ja-JP" sz="1600" b="1">
                <a:ea typeface="+mn-lt"/>
                <a:cs typeface="+mn-lt"/>
              </a:rPr>
              <a:t>円の差益が出るため3円が利益</a:t>
            </a:r>
            <a:r>
              <a:rPr lang="ja-JP" altLang="en-US" sz="1600" b="1">
                <a:ea typeface="+mn-lt"/>
                <a:cs typeface="+mn-lt"/>
              </a:rPr>
              <a:t>という形になります。</a:t>
            </a:r>
            <a:endParaRPr lang="ja-JP" sz="1600" b="1">
              <a:ea typeface="Yu Gothic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2F36584-1E99-5CC8-3B4B-96DDDB64C04D}"/>
              </a:ext>
            </a:extLst>
          </p:cNvPr>
          <p:cNvSpPr txBox="1"/>
          <p:nvPr/>
        </p:nvSpPr>
        <p:spPr>
          <a:xfrm>
            <a:off x="467360" y="5730240"/>
            <a:ext cx="795528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sz="1600" b="1">
                <a:ea typeface="+mn-lt"/>
                <a:cs typeface="+mn-lt"/>
              </a:rPr>
              <a:t>これを為替市場を見ながら、「今後この通貨は上がるのか？下がるのか？」というものを分析・予想し利益を大きくさせる投資となります。</a:t>
            </a:r>
            <a:endParaRPr lang="ja-JP" sz="1600" b="1"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3580717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C87AF256-603C-5F4B-54A6-4E7A2CD5B49F}"/>
              </a:ext>
            </a:extLst>
          </p:cNvPr>
          <p:cNvSpPr/>
          <p:nvPr/>
        </p:nvSpPr>
        <p:spPr>
          <a:xfrm>
            <a:off x="314960" y="137160"/>
            <a:ext cx="3220720" cy="731520"/>
          </a:xfrm>
          <a:prstGeom prst="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F021C148-9E20-84D7-F2EF-7A52F68B4EF2}"/>
              </a:ext>
            </a:extLst>
          </p:cNvPr>
          <p:cNvSpPr txBox="1"/>
          <p:nvPr/>
        </p:nvSpPr>
        <p:spPr>
          <a:xfrm>
            <a:off x="447040" y="213360"/>
            <a:ext cx="3129280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altLang="en-US" sz="3200" b="1">
                <a:ea typeface="Yu Gothic"/>
              </a:rPr>
              <a:t>自動売買とは？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3093BC8-DF96-237D-E377-D34C4F0C16CE}"/>
              </a:ext>
            </a:extLst>
          </p:cNvPr>
          <p:cNvSpPr/>
          <p:nvPr/>
        </p:nvSpPr>
        <p:spPr>
          <a:xfrm>
            <a:off x="314960" y="1031240"/>
            <a:ext cx="11490960" cy="5648960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CB0C46A-C013-D7C5-B636-A7D44732FAF1}"/>
              </a:ext>
            </a:extLst>
          </p:cNvPr>
          <p:cNvSpPr txBox="1"/>
          <p:nvPr/>
        </p:nvSpPr>
        <p:spPr>
          <a:xfrm>
            <a:off x="386080" y="1259840"/>
            <a:ext cx="1133856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b="1">
                <a:ea typeface="+mn-lt"/>
                <a:cs typeface="+mn-lt"/>
              </a:rPr>
              <a:t>本来であればFX取引はご自身で</a:t>
            </a:r>
            <a:r>
              <a:rPr lang="ja-JP" altLang="en-US" b="1">
                <a:ea typeface="+mn-lt"/>
                <a:cs typeface="+mn-lt"/>
              </a:rPr>
              <a:t>為替相場の分析・予想を行い取引する</a:t>
            </a:r>
            <a:r>
              <a:rPr lang="ja-JP" b="1">
                <a:ea typeface="+mn-lt"/>
                <a:cs typeface="+mn-lt"/>
              </a:rPr>
              <a:t>必要があり</a:t>
            </a:r>
            <a:r>
              <a:rPr lang="ja-JP" altLang="en-US" b="1">
                <a:ea typeface="+mn-lt"/>
                <a:cs typeface="+mn-lt"/>
              </a:rPr>
              <a:t>、実際にご自身で取引を行うとなると、トレード方法を覚えるのに莫大な時間を要し</a:t>
            </a:r>
            <a:r>
              <a:rPr lang="ja-JP" b="1">
                <a:ea typeface="+mn-lt"/>
                <a:cs typeface="+mn-lt"/>
              </a:rPr>
              <a:t>ます。</a:t>
            </a:r>
          </a:p>
        </p:txBody>
      </p:sp>
      <p:pic>
        <p:nvPicPr>
          <p:cNvPr id="12" name="グラフィックス 12" descr="コントローラーを持っている男性">
            <a:extLst>
              <a:ext uri="{FF2B5EF4-FFF2-40B4-BE49-F238E27FC236}">
                <a16:creationId xmlns:a16="http://schemas.microsoft.com/office/drawing/2014/main" id="{141A3BAB-A926-58E9-6F41-77323FD79D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906385" y="5554980"/>
            <a:ext cx="941070" cy="98044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913CBE2-CBFB-12B5-6A19-A523A0849811}"/>
              </a:ext>
            </a:extLst>
          </p:cNvPr>
          <p:cNvSpPr txBox="1"/>
          <p:nvPr/>
        </p:nvSpPr>
        <p:spPr>
          <a:xfrm>
            <a:off x="386080" y="2011680"/>
            <a:ext cx="75184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b="1">
                <a:ea typeface="Yu Gothic"/>
              </a:rPr>
              <a:t>そこで</a:t>
            </a:r>
            <a:r>
              <a:rPr lang="en-US" altLang="ja-JP" b="1" dirty="0" err="1">
                <a:ea typeface="Yu Gothic"/>
              </a:rPr>
              <a:t>Ebis</a:t>
            </a:r>
            <a:r>
              <a:rPr lang="ja-JP" altLang="en-US" b="1">
                <a:ea typeface="Yu Gothic"/>
              </a:rPr>
              <a:t>　</a:t>
            </a:r>
            <a:r>
              <a:rPr lang="en-US" altLang="ja-JP" b="1" dirty="0">
                <a:ea typeface="Yu Gothic"/>
              </a:rPr>
              <a:t>support</a:t>
            </a:r>
            <a:r>
              <a:rPr lang="ja-JP" altLang="en-US" b="1">
                <a:ea typeface="Yu Gothic"/>
              </a:rPr>
              <a:t>でご案内しておりますのが</a:t>
            </a:r>
            <a:r>
              <a:rPr lang="ja-JP" altLang="en-US" b="1" u="sng">
                <a:solidFill>
                  <a:srgbClr val="00B050"/>
                </a:solidFill>
                <a:ea typeface="Yu Gothic"/>
              </a:rPr>
              <a:t>FXの自動売買</a:t>
            </a:r>
            <a:r>
              <a:rPr lang="ja-JP" altLang="en-US" b="1">
                <a:ea typeface="Yu Gothic"/>
              </a:rPr>
              <a:t>です。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3553BB2-C26A-79A3-72D3-57B6C42E572C}"/>
              </a:ext>
            </a:extLst>
          </p:cNvPr>
          <p:cNvSpPr txBox="1"/>
          <p:nvPr/>
        </p:nvSpPr>
        <p:spPr>
          <a:xfrm>
            <a:off x="386715" y="2601595"/>
            <a:ext cx="1128776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b="1">
                <a:ea typeface="+mn-lt"/>
                <a:cs typeface="+mn-lt"/>
              </a:rPr>
              <a:t>FXの自動売買というのが、プロのFXトレーダーが実際に取引を行った内容を、お客様に開設していただく</a:t>
            </a:r>
            <a:br>
              <a:rPr lang="ja-JP" altLang="en-US" b="1" dirty="0">
                <a:ea typeface="+mn-lt"/>
                <a:cs typeface="+mn-lt"/>
              </a:rPr>
            </a:br>
            <a:r>
              <a:rPr lang="ja-JP" b="1">
                <a:ea typeface="+mn-lt"/>
                <a:cs typeface="+mn-lt"/>
              </a:rPr>
              <a:t>取引口座と連結させて、プロのFXトレーダーと同じように取引を行うようにできる仕組みを指します。</a:t>
            </a:r>
            <a:endParaRPr lang="ja-JP" b="1">
              <a:ea typeface="Yu Gothic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3DD5937F-41BE-7E9E-D87D-14ED99BEA86F}"/>
              </a:ext>
            </a:extLst>
          </p:cNvPr>
          <p:cNvSpPr txBox="1"/>
          <p:nvPr/>
        </p:nvSpPr>
        <p:spPr>
          <a:xfrm>
            <a:off x="387350" y="3465830"/>
            <a:ext cx="1121664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ja-JP" b="1">
                <a:ea typeface="+mn-lt"/>
                <a:cs typeface="+mn-lt"/>
              </a:rPr>
              <a:t>利益としてはご自身が運用を行う金額で変わりますが、プロのFXトレーダーと同じように自動で取引を行うことができるため、</a:t>
            </a:r>
            <a:r>
              <a:rPr lang="ja-JP" b="1" u="sng">
                <a:solidFill>
                  <a:srgbClr val="FF0000"/>
                </a:solidFill>
                <a:ea typeface="+mn-lt"/>
                <a:cs typeface="+mn-lt"/>
              </a:rPr>
              <a:t>プロのFXトレーダーと同じ取引で利益を出していける</a:t>
            </a:r>
            <a:r>
              <a:rPr lang="ja-JP" b="1">
                <a:ea typeface="+mn-lt"/>
                <a:cs typeface="+mn-lt"/>
              </a:rPr>
              <a:t>ということになります！</a:t>
            </a:r>
            <a:endParaRPr lang="ja-JP" b="1">
              <a:ea typeface="Yu Gothic"/>
            </a:endParaRPr>
          </a:p>
        </p:txBody>
      </p:sp>
      <p:sp>
        <p:nvSpPr>
          <p:cNvPr id="21" name="思考の吹き出し: 雲形 20">
            <a:extLst>
              <a:ext uri="{FF2B5EF4-FFF2-40B4-BE49-F238E27FC236}">
                <a16:creationId xmlns:a16="http://schemas.microsoft.com/office/drawing/2014/main" id="{4618FDD8-20C9-6996-0189-F0573DB0EB48}"/>
              </a:ext>
            </a:extLst>
          </p:cNvPr>
          <p:cNvSpPr/>
          <p:nvPr/>
        </p:nvSpPr>
        <p:spPr>
          <a:xfrm>
            <a:off x="8851265" y="4668900"/>
            <a:ext cx="2600960" cy="1209040"/>
          </a:xfrm>
          <a:prstGeom prst="cloudCallou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8674471-5372-E7C0-8E3D-81922A72B8FF}"/>
              </a:ext>
            </a:extLst>
          </p:cNvPr>
          <p:cNvSpPr txBox="1"/>
          <p:nvPr/>
        </p:nvSpPr>
        <p:spPr>
          <a:xfrm>
            <a:off x="9095740" y="5052060"/>
            <a:ext cx="200152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altLang="en-US" sz="1100" b="1">
                <a:ea typeface="Yu Gothic"/>
              </a:rPr>
              <a:t>遊んでる間にも自動で</a:t>
            </a:r>
            <a:br>
              <a:rPr lang="ja-JP" altLang="en-US" sz="1100" b="1" dirty="0">
                <a:ea typeface="Yu Gothic"/>
              </a:rPr>
            </a:br>
            <a:r>
              <a:rPr lang="ja-JP" altLang="en-US" sz="1100" b="1">
                <a:ea typeface="Yu Gothic"/>
              </a:rPr>
              <a:t>お金が増えるっていいね！</a:t>
            </a:r>
          </a:p>
        </p:txBody>
      </p:sp>
      <p:pic>
        <p:nvPicPr>
          <p:cNvPr id="23" name="グラフィックス 23" descr="短髪の少年">
            <a:extLst>
              <a:ext uri="{FF2B5EF4-FFF2-40B4-BE49-F238E27FC236}">
                <a16:creationId xmlns:a16="http://schemas.microsoft.com/office/drawing/2014/main" id="{22B928BB-2741-6158-04D8-923F57C8ED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182927" y="4986655"/>
            <a:ext cx="581025" cy="704850"/>
          </a:xfrm>
          <a:prstGeom prst="rect">
            <a:avLst/>
          </a:prstGeom>
        </p:spPr>
      </p:pic>
      <p:pic>
        <p:nvPicPr>
          <p:cNvPr id="24" name="グラフィックス 24" descr="歯を出した笑顔">
            <a:extLst>
              <a:ext uri="{FF2B5EF4-FFF2-40B4-BE49-F238E27FC236}">
                <a16:creationId xmlns:a16="http://schemas.microsoft.com/office/drawing/2014/main" id="{62CD48A4-29BC-03A1-BB3D-CFAF80423AE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82000" y="5273992"/>
            <a:ext cx="304800" cy="333375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92B5288-2F40-322C-2D5F-E1F0C5850D00}"/>
              </a:ext>
            </a:extLst>
          </p:cNvPr>
          <p:cNvSpPr txBox="1"/>
          <p:nvPr/>
        </p:nvSpPr>
        <p:spPr>
          <a:xfrm>
            <a:off x="389255" y="4341495"/>
            <a:ext cx="83820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b="1">
                <a:ea typeface="Yu Gothic"/>
              </a:rPr>
              <a:t>そのため、お客さまは自動的に利益が上がっていくのを</a:t>
            </a:r>
            <a:r>
              <a:rPr lang="ja-JP" altLang="en-US" b="1" u="sng">
                <a:solidFill>
                  <a:srgbClr val="FF0000"/>
                </a:solidFill>
                <a:ea typeface="Yu Gothic"/>
              </a:rPr>
              <a:t>確認しておくだけでOK</a:t>
            </a:r>
            <a:r>
              <a:rPr lang="ja-JP" altLang="en-US" b="1">
                <a:ea typeface="Yu Gothic"/>
              </a:rPr>
              <a:t>ということになります。</a:t>
            </a:r>
            <a:endParaRPr lang="ja-JP" altLang="en-US" b="1" dirty="0">
              <a:ea typeface="Yu Gothic"/>
            </a:endParaRPr>
          </a:p>
        </p:txBody>
      </p:sp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247B17B1-F808-AE1B-ED95-69748862872A}"/>
              </a:ext>
            </a:extLst>
          </p:cNvPr>
          <p:cNvSpPr/>
          <p:nvPr/>
        </p:nvSpPr>
        <p:spPr>
          <a:xfrm>
            <a:off x="509270" y="5817870"/>
            <a:ext cx="6370320" cy="76200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197653C-4250-4CA5-0188-A4F5E8902712}"/>
              </a:ext>
            </a:extLst>
          </p:cNvPr>
          <p:cNvSpPr txBox="1"/>
          <p:nvPr/>
        </p:nvSpPr>
        <p:spPr>
          <a:xfrm>
            <a:off x="559435" y="6005195"/>
            <a:ext cx="6664960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altLang="ja-JP" sz="2000" b="1" dirty="0" err="1">
                <a:solidFill>
                  <a:srgbClr val="00B050"/>
                </a:solidFill>
                <a:ea typeface="Yu Gothic"/>
              </a:rPr>
              <a:t>Ebis</a:t>
            </a:r>
            <a:r>
              <a:rPr lang="ja-JP" altLang="en-US" sz="2000" b="1">
                <a:solidFill>
                  <a:srgbClr val="00B050"/>
                </a:solidFill>
                <a:ea typeface="Yu Gothic"/>
              </a:rPr>
              <a:t>　</a:t>
            </a:r>
            <a:r>
              <a:rPr lang="en-US" altLang="ja-JP" sz="2000" b="1" dirty="0">
                <a:solidFill>
                  <a:srgbClr val="00B050"/>
                </a:solidFill>
                <a:ea typeface="Yu Gothic"/>
              </a:rPr>
              <a:t>support</a:t>
            </a:r>
            <a:r>
              <a:rPr lang="ja-JP" altLang="en-US" sz="2000" b="1">
                <a:solidFill>
                  <a:srgbClr val="00B050"/>
                </a:solidFill>
                <a:ea typeface="Yu Gothic"/>
              </a:rPr>
              <a:t>⇨</a:t>
            </a:r>
            <a:r>
              <a:rPr lang="ja-JP" altLang="en-US" sz="2000" b="1">
                <a:solidFill>
                  <a:srgbClr val="00B050"/>
                </a:solidFill>
                <a:ea typeface="+mn-lt"/>
                <a:cs typeface="+mn-lt"/>
              </a:rPr>
              <a:t> </a:t>
            </a:r>
            <a:r>
              <a:rPr lang="en" altLang="ja-JP" u="sng" dirty="0">
                <a:solidFill>
                  <a:srgbClr val="A7775B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" altLang="ja-JP" u="sng" dirty="0">
                <a:solidFill>
                  <a:srgbClr val="00B05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https://lin.ee/5QU3nFG</a:t>
            </a:r>
            <a:endParaRPr lang="ja-JP" altLang="en-US" sz="2000" b="1" dirty="0">
              <a:solidFill>
                <a:srgbClr val="00B050"/>
              </a:solidFill>
              <a:ea typeface="Yu Gothic"/>
            </a:endParaRPr>
          </a:p>
        </p:txBody>
      </p:sp>
    </p:spTree>
    <p:extLst>
      <p:ext uri="{BB962C8B-B14F-4D97-AF65-F5344CB8AC3E}">
        <p14:creationId xmlns:p14="http://schemas.microsoft.com/office/powerpoint/2010/main" val="318074062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AnalogousFromLightSeedRightStep">
      <a:dk1>
        <a:srgbClr val="000000"/>
      </a:dk1>
      <a:lt1>
        <a:srgbClr val="FFFFFF"/>
      </a:lt1>
      <a:dk2>
        <a:srgbClr val="36371F"/>
      </a:dk2>
      <a:lt2>
        <a:srgbClr val="E8E4E2"/>
      </a:lt2>
      <a:accent1>
        <a:srgbClr val="82A6BB"/>
      </a:accent1>
      <a:accent2>
        <a:srgbClr val="7F8CBA"/>
      </a:accent2>
      <a:accent3>
        <a:srgbClr val="A096C6"/>
      </a:accent3>
      <a:accent4>
        <a:srgbClr val="A37FBA"/>
      </a:accent4>
      <a:accent5>
        <a:srgbClr val="C492C2"/>
      </a:accent5>
      <a:accent6>
        <a:srgbClr val="BA7F9F"/>
      </a:accent6>
      <a:hlink>
        <a:srgbClr val="A7775B"/>
      </a:hlink>
      <a:folHlink>
        <a:srgbClr val="7F7F7F"/>
      </a:folHlink>
    </a:clrScheme>
    <a:fontScheme name="Custom 7">
      <a:majorFont>
        <a:latin typeface="Yu Mincho Demibold"/>
        <a:ea typeface=""/>
        <a:cs typeface=""/>
      </a:majorFont>
      <a:minorFont>
        <a:latin typeface="Yu Gothic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405</Words>
  <Application>Microsoft Macintosh PowerPoint</Application>
  <PresentationFormat>ワイド画面</PresentationFormat>
  <Paragraphs>17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Meiryo</vt:lpstr>
      <vt:lpstr>Yu Gothic</vt:lpstr>
      <vt:lpstr>Yu Mincho Demibold</vt:lpstr>
      <vt:lpstr>Arial</vt:lpstr>
      <vt:lpstr>Corbel</vt:lpstr>
      <vt:lpstr>SketchLinesVTI</vt:lpstr>
      <vt:lpstr>FX・自動売買について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>三好 達也</cp:lastModifiedBy>
  <cp:revision>354</cp:revision>
  <dcterms:created xsi:type="dcterms:W3CDTF">2022-04-11T11:45:37Z</dcterms:created>
  <dcterms:modified xsi:type="dcterms:W3CDTF">2022-05-24T11:14:27Z</dcterms:modified>
</cp:coreProperties>
</file>